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73" r:id="rId5"/>
    <p:sldId id="272" r:id="rId6"/>
    <p:sldId id="271" r:id="rId7"/>
    <p:sldId id="256" r:id="rId8"/>
    <p:sldId id="261" r:id="rId9"/>
    <p:sldId id="266" r:id="rId10"/>
    <p:sldId id="268" r:id="rId11"/>
    <p:sldId id="269" r:id="rId12"/>
    <p:sldId id="275" r:id="rId13"/>
    <p:sldId id="276" r:id="rId14"/>
    <p:sldId id="278" r:id="rId15"/>
    <p:sldId id="274" r:id="rId16"/>
    <p:sldId id="27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0CBAC4-078B-4173-8F87-B8E0F1C0C3AE}" v="9" dt="2018-08-21T17:53:47.030"/>
    <p1510:client id="{24E77E0E-10D9-44FB-AA06-3432CD9F2C43}" v="1" dt="2018-08-21T18:45:19.6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B5BD363F-7BEA-47BD-AD30-18BF08694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5093F0A-CCD7-481B-9124-20BAD18CC67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43391-C4D5-4BBE-A904-ABA731C084CF}" type="datetimeFigureOut">
              <a:rPr lang="en-CA" smtClean="0"/>
              <a:t>27/08/2018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220CF3C-93B2-4D58-BF16-29F533661E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9F7AC40-146A-4754-BE8C-CA50DE122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71409-47DA-4A50-B92F-93953C8A4B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6600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862BE108-8E3E-4CF6-82A5-D4A6DEEF36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9545EC4-4CE7-4016-9CD9-F6ED6A05C54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B8696-0B94-4F9F-98B4-04B3491E2015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09FE48E6-ACCF-4681-8749-058AA089D9B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FE2DE714-807D-4DD5-9C70-E613BDC592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0BE7A60-9F6D-4FB2-B648-3E79E1E9C87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AE4B3D5-4655-4665-A3AE-47AE9867AE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5D948-5B6B-4975-B036-4F7A57346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96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5D948-5B6B-4975-B036-4F7A57346E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38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58F40AA9-4EF2-44EF-ACFD-A76D6F1C49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08545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683A9706-E29D-41BA-841F-3C69F02AE1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792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0292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079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3A57B5DD-1E51-4E19-9A0D-E731463DE7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251977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131702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4421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3B718BDA-EF67-4417-A594-A8DF24212F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2743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13243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513243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836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389BE83D-7A83-4704-B4D3-C2B5401D30D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126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4730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17121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4730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17121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396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913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D5DEE-67FF-1541-B6EE-E04B359492DB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11919-C384-B548-8E0F-83BB185F8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98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A0AD1F-CBA0-4AD1-A763-24E6DB1D1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PARENT AND PLAYER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B302FF0-3526-4941-986E-19C66FE8A4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Preseason Chat on Gender Identity and Expression</a:t>
            </a:r>
          </a:p>
          <a:p>
            <a:r>
              <a:rPr lang="en-US">
                <a:solidFill>
                  <a:srgbClr val="0070C0"/>
                </a:solidFill>
                <a:cs typeface="Calibri"/>
              </a:rPr>
              <a:t>Atom and below</a:t>
            </a:r>
          </a:p>
        </p:txBody>
      </p:sp>
    </p:spTree>
    <p:extLst>
      <p:ext uri="{BB962C8B-B14F-4D97-AF65-F5344CB8AC3E}">
        <p14:creationId xmlns:p14="http://schemas.microsoft.com/office/powerpoint/2010/main" val="676997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7DEB48-AA3A-496F-9C07-CEC247C82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/>
              <a:t>ACCOMMODATIONS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CD5BE3-6DEA-43F6-9AD1-5807090B1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/>
              <a:t>Players make a request to the Minor Hockey Association that they would like an accommodation within the Dressing Room Policy. </a:t>
            </a:r>
          </a:p>
          <a:p>
            <a:r>
              <a:rPr lang="en-CA"/>
              <a:t>Minor Hockey Association considers the request in confidence with the individual seeking the accommodation.</a:t>
            </a:r>
          </a:p>
          <a:p>
            <a:r>
              <a:rPr lang="en-CA"/>
              <a:t>There is a difference between a right and an accommodation.  A right is something provided in law and an accommodation is something that can be requested by a Player that is experiencing a barrier to participation.</a:t>
            </a:r>
          </a:p>
        </p:txBody>
      </p:sp>
    </p:spTree>
    <p:extLst>
      <p:ext uri="{BB962C8B-B14F-4D97-AF65-F5344CB8AC3E}">
        <p14:creationId xmlns:p14="http://schemas.microsoft.com/office/powerpoint/2010/main" val="2975746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2CD926-3D0D-4C14-BF46-6937DA8EE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/>
              </a:rPr>
              <a:t>ACCOMMODATIONS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F38719-5D08-4A72-8E05-3BCB7F24A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9398"/>
            <a:ext cx="10405311" cy="469223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en-US">
              <a:cs typeface="Calibri"/>
            </a:endParaRPr>
          </a:p>
          <a:p>
            <a:pPr marL="457200" indent="-457200"/>
            <a:r>
              <a:rPr lang="en-US">
                <a:cs typeface="Calibri"/>
              </a:rPr>
              <a:t>The Ontario Hockey Federation utilizes the Hockey Canada co-ed dressing room policy, when co-ed dressing room situations exist at the Atom and below levels, 5-10 years of age, provided participants in a co-ed situation either arrive in full equipment or wear at a minimum gym shorts or long underwear as well as a full t-shirt (no tank tops) all of which must be in good condition and without holes/tears.</a:t>
            </a:r>
            <a:endParaRPr lang="en-US"/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r>
              <a:rPr lang="en-US">
                <a:cs typeface="Calibri"/>
              </a:rPr>
              <a:t>If accommodations are not viable at this age, please refer to the previous slides on accommodations.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1918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480487-C0D9-44EE-8A65-48601C74E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/>
              <a:t>CONFIDENTIALITY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AAA6D9-DED3-4C9B-A434-E2C1502DB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/>
              <a:t>Once the MHA receives a written request for a code-related accommodation, it is important to make the individual feel safe and comfortable. </a:t>
            </a:r>
          </a:p>
          <a:p>
            <a:r>
              <a:rPr lang="en-CA"/>
              <a:t>A Player making a request are entitled to a confidential time and space to discuss possible solutions, and</a:t>
            </a:r>
            <a:r>
              <a:rPr lang="en-CA" b="1"/>
              <a:t> </a:t>
            </a:r>
            <a:r>
              <a:rPr lang="en-CA"/>
              <a:t>that they may bring a friend or relative with them for support if they wish. </a:t>
            </a:r>
          </a:p>
          <a:p>
            <a:r>
              <a:rPr lang="en-CA"/>
              <a:t>Confidentiality means that sharing of information is done by the Player in all circumstances.  It is not your information to share even to the Player’s parents.</a:t>
            </a:r>
          </a:p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0470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BABAAE6D-8E00-4092-BBBF-99EEF6261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QUESTIONS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D185E1A-597A-4204-9004-53E486B343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0970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F30693-BDB1-4F1D-83E0-1A27B0440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25E4CB-844B-47BC-9F0A-BA630EDA9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Inclusiveness and Respect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Proper Language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Rights and Responsibilities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Accommodations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Confidentiality</a:t>
            </a:r>
          </a:p>
        </p:txBody>
      </p:sp>
    </p:spTree>
    <p:extLst>
      <p:ext uri="{BB962C8B-B14F-4D97-AF65-F5344CB8AC3E}">
        <p14:creationId xmlns:p14="http://schemas.microsoft.com/office/powerpoint/2010/main" val="3052866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84484E-CCFD-49C0-9224-442876FA0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INCLUSIVENESS &amp; RESPECT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2FBEA6-7980-4FC8-A1C2-7AF10153E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The OHF, </a:t>
            </a:r>
            <a:r>
              <a:rPr lang="en-US" dirty="0" smtClean="0"/>
              <a:t>(</a:t>
            </a:r>
            <a:r>
              <a:rPr lang="en-US" smtClean="0"/>
              <a:t>ALLIANCE Hockey) </a:t>
            </a:r>
            <a:r>
              <a:rPr lang="en-US" dirty="0"/>
              <a:t>and (INSERT Association) are fully committed to inclusive programming for all participants.</a:t>
            </a:r>
          </a:p>
          <a:p>
            <a:r>
              <a:rPr lang="en-US" dirty="0"/>
              <a:t>We are fully committed to ensuring all of our participants respect the rights of each individual, and it is our responsibility as organizations to ensure a safe and fun environment for all participants.</a:t>
            </a:r>
            <a:endParaRPr lang="en-US" dirty="0">
              <a:cs typeface="Calibri"/>
            </a:endParaRPr>
          </a:p>
          <a:p>
            <a:r>
              <a:rPr lang="en-US" dirty="0"/>
              <a:t>We fully support and respect the human rights code and law of Ontario and Canada.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7513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14D93924-F27D-452B-B990-29992D6A7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PROPER LANGUAGE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/>
              <a:t>Using the correct pronouns at someone’s request is a way of validating that we all have the right to live our truth, to share our truth, and to be granted safety, respect and dignity in doing so.</a:t>
            </a:r>
          </a:p>
          <a:p>
            <a:r>
              <a:rPr lang="en-US"/>
              <a:t>Referring to someone by the pronouns they’ve requested is a way to show someone respect for who they are.</a:t>
            </a:r>
            <a:endParaRPr lang="en-US">
              <a:cs typeface="Calibri"/>
            </a:endParaRPr>
          </a:p>
          <a:p>
            <a:r>
              <a:rPr lang="en-US"/>
              <a:t>Here is some examples of </a:t>
            </a:r>
            <a:r>
              <a:rPr lang="en-US" sz="2800"/>
              <a:t>Non-binary</a:t>
            </a:r>
            <a:r>
              <a:rPr lang="en-US"/>
              <a:t>(</a:t>
            </a:r>
            <a:r>
              <a:rPr lang="en-US" sz="2800"/>
              <a:t>gender neutral</a:t>
            </a:r>
            <a:r>
              <a:rPr lang="en-US"/>
              <a:t>)pronouns that may be preferred</a:t>
            </a:r>
            <a:r>
              <a:rPr lang="en-US" sz="2800"/>
              <a:t>:</a:t>
            </a:r>
            <a:endParaRPr lang="en-US">
              <a:cs typeface="Calibri"/>
            </a:endParaRPr>
          </a:p>
          <a:p>
            <a:pPr marL="0" indent="0" algn="ctr">
              <a:buNone/>
            </a:pPr>
            <a:r>
              <a:rPr lang="en-US" sz="2800" b="1">
                <a:solidFill>
                  <a:srgbClr val="FF0000"/>
                </a:solidFill>
              </a:rPr>
              <a:t>They</a:t>
            </a:r>
            <a:r>
              <a:rPr lang="en-US" b="1">
                <a:solidFill>
                  <a:srgbClr val="FF0000"/>
                </a:solidFill>
              </a:rPr>
              <a:t>           </a:t>
            </a:r>
            <a:r>
              <a:rPr lang="en-US" sz="2800" b="1">
                <a:solidFill>
                  <a:srgbClr val="FF0000"/>
                </a:solidFill>
              </a:rPr>
              <a:t> Them</a:t>
            </a:r>
            <a:r>
              <a:rPr lang="en-US" b="1">
                <a:solidFill>
                  <a:srgbClr val="FF0000"/>
                </a:solidFill>
              </a:rPr>
              <a:t>         </a:t>
            </a:r>
            <a:r>
              <a:rPr lang="en-US" sz="2800" b="1">
                <a:solidFill>
                  <a:srgbClr val="FF0000"/>
                </a:solidFill>
              </a:rPr>
              <a:t> Theirs</a:t>
            </a:r>
            <a:endParaRPr lang="en-US"/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044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9E11630-81DF-4C99-A0F9-C4E93F9C9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RIGHTS &amp;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0436"/>
            <a:ext cx="10515600" cy="435133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US" sz="4900">
                <a:solidFill>
                  <a:srgbClr val="FF0000"/>
                </a:solidFill>
              </a:rPr>
              <a:t>Discrimination:</a:t>
            </a:r>
            <a:r>
              <a:rPr lang="en-US" sz="4900">
                <a:solidFill>
                  <a:srgbClr val="FF0000"/>
                </a:solidFill>
                <a:cs typeface="Calibri"/>
              </a:rPr>
              <a:t/>
            </a:r>
            <a:br>
              <a:rPr lang="en-US" sz="4900">
                <a:solidFill>
                  <a:srgbClr val="FF0000"/>
                </a:solidFill>
                <a:cs typeface="Calibri"/>
              </a:rPr>
            </a:br>
            <a:r>
              <a:rPr lang="en-US" b="1">
                <a:solidFill>
                  <a:srgbClr val="000000"/>
                </a:solidFill>
              </a:rPr>
              <a:t>Is when a person experien</a:t>
            </a:r>
            <a:r>
              <a:rPr lang="en-US" b="1"/>
              <a:t>ces negative treatment or impact because of an actual or perceived connection to one of the 17 grounds that are protected under the Ontario Human Rights code.</a:t>
            </a:r>
            <a:endParaRPr lang="en-US">
              <a:cs typeface="Calibri"/>
            </a:endParaRPr>
          </a:p>
          <a:p>
            <a:r>
              <a:rPr lang="en-US"/>
              <a:t>first-hand or by association</a:t>
            </a:r>
            <a:endParaRPr lang="en-US">
              <a:cs typeface="Calibri"/>
            </a:endParaRPr>
          </a:p>
          <a:p>
            <a:r>
              <a:rPr lang="en-US"/>
              <a:t>failing to accommodate needs on basis of protected grounds</a:t>
            </a:r>
            <a:endParaRPr lang="en-US">
              <a:cs typeface="Calibri"/>
            </a:endParaRPr>
          </a:p>
          <a:p>
            <a:r>
              <a:rPr lang="en-US"/>
              <a:t>allowing discrimination to continue when those in positions of authority know or should know it exists</a:t>
            </a:r>
            <a:endParaRPr lang="en-US">
              <a:cs typeface="Calibri"/>
            </a:endParaRPr>
          </a:p>
          <a:p>
            <a:r>
              <a:rPr lang="en-US"/>
              <a:t>even if no one objects to the behavior or circumstance</a:t>
            </a:r>
            <a:endParaRPr lang="en-US">
              <a:cs typeface="Calibri"/>
            </a:endParaRPr>
          </a:p>
          <a:p>
            <a:r>
              <a:rPr lang="en-US"/>
              <a:t>direct and obvious or indirect and subtle</a:t>
            </a:r>
            <a:endParaRPr lang="en-US">
              <a:cs typeface="Calibri"/>
            </a:endParaRPr>
          </a:p>
          <a:p>
            <a:r>
              <a:rPr lang="en-US"/>
              <a:t>isolated events or entrenched in an organization’s culture &amp; policies</a:t>
            </a:r>
            <a:endParaRPr lang="en-US">
              <a:cs typeface="Calibri"/>
            </a:endParaRPr>
          </a:p>
          <a:p>
            <a:r>
              <a:rPr lang="en-US"/>
              <a:t>even if participation in the </a:t>
            </a:r>
            <a:r>
              <a:rPr lang="en-US" err="1"/>
              <a:t>behaviour</a:t>
            </a:r>
            <a:r>
              <a:rPr lang="en-US"/>
              <a:t> is widespread</a:t>
            </a:r>
            <a:endParaRPr lang="en-US">
              <a:cs typeface="Calibri"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6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>
                <a:ea typeface="+mj-lt"/>
                <a:cs typeface="+mj-lt"/>
              </a:rPr>
              <a:t>R</a:t>
            </a:r>
            <a:r>
              <a:rPr lang="en-US">
                <a:cs typeface="Calibri Light"/>
              </a:rPr>
              <a:t>IGHTS &amp; RESPONSIBILITIES</a:t>
            </a:r>
            <a:endParaRPr lang="en-CA" b="1">
              <a:cs typeface="Calibri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>
                <a:ea typeface="+mj-lt"/>
                <a:cs typeface="+mj-lt"/>
              </a:rPr>
              <a:t>The Dressing Room Policy states that players, parents/guardians and staff/volunteers </a:t>
            </a:r>
            <a:r>
              <a:rPr lang="en-US" b="1">
                <a:ea typeface="+mj-lt"/>
                <a:cs typeface="+mj-lt"/>
              </a:rPr>
              <a:t>have the</a:t>
            </a:r>
            <a:r>
              <a:rPr lang="en-US">
                <a:ea typeface="+mj-lt"/>
                <a:cs typeface="+mj-lt"/>
              </a:rPr>
              <a:t> </a:t>
            </a:r>
            <a:r>
              <a:rPr lang="en-US" b="1" i="1" u="sng">
                <a:ea typeface="+mj-lt"/>
                <a:cs typeface="+mj-lt"/>
              </a:rPr>
              <a:t>right</a:t>
            </a:r>
            <a:r>
              <a:rPr lang="en-US">
                <a:ea typeface="+mj-lt"/>
                <a:cs typeface="+mj-lt"/>
              </a:rPr>
              <a:t> </a:t>
            </a:r>
            <a:r>
              <a:rPr lang="en-US" b="1">
                <a:ea typeface="+mj-lt"/>
                <a:cs typeface="+mj-lt"/>
              </a:rPr>
              <a:t>to...</a:t>
            </a:r>
            <a:endParaRPr lang="en-US">
              <a:cs typeface="Calibri"/>
            </a:endParaRPr>
          </a:p>
          <a:p>
            <a:pPr marL="514350" indent="-514350">
              <a:buAutoNum type="arabicPeriod"/>
            </a:pPr>
            <a:r>
              <a:rPr lang="en-US">
                <a:cs typeface="Calibri"/>
              </a:rPr>
              <a:t>Respect &amp; equal treatment</a:t>
            </a:r>
          </a:p>
          <a:p>
            <a:pPr marL="514350" indent="-514350">
              <a:buAutoNum type="arabicPeriod"/>
            </a:pPr>
            <a:r>
              <a:rPr lang="en-US">
                <a:cs typeface="Calibri"/>
              </a:rPr>
              <a:t>Protection from discrimination/harassment</a:t>
            </a:r>
          </a:p>
          <a:p>
            <a:pPr marL="514350" indent="-514350">
              <a:buAutoNum type="arabicPeriod"/>
            </a:pPr>
            <a:r>
              <a:rPr lang="en-US">
                <a:cs typeface="Calibri"/>
              </a:rPr>
              <a:t>Define &amp; express gender identity without fear</a:t>
            </a:r>
          </a:p>
          <a:p>
            <a:pPr marL="514350" indent="-514350">
              <a:buAutoNum type="arabicPeriod"/>
            </a:pPr>
            <a:r>
              <a:rPr lang="en-US">
                <a:cs typeface="Calibri"/>
              </a:rPr>
              <a:t>Be referred to by self-identified name/pronoun</a:t>
            </a:r>
          </a:p>
          <a:p>
            <a:pPr marL="514350" indent="-514350">
              <a:buAutoNum type="arabicPeriod"/>
            </a:pPr>
            <a:r>
              <a:rPr lang="en-US">
                <a:cs typeface="Calibri"/>
              </a:rPr>
              <a:t>Safely &amp; equitably access gender-segregated spaces</a:t>
            </a:r>
          </a:p>
          <a:p>
            <a:pPr marL="514350" indent="-514350">
              <a:buAutoNum type="arabicPeriod"/>
            </a:pPr>
            <a:r>
              <a:rPr lang="en-US">
                <a:cs typeface="Calibri"/>
              </a:rPr>
              <a:t>Be accommodated for code-related needs</a:t>
            </a:r>
          </a:p>
          <a:p>
            <a:pPr marL="514350" indent="-514350">
              <a:buAutoNum type="arabicPeriod"/>
            </a:pPr>
            <a:r>
              <a:rPr lang="en-US">
                <a:cs typeface="Calibri"/>
              </a:rPr>
              <a:t>Privacy and confidentiality</a:t>
            </a:r>
          </a:p>
          <a:p>
            <a:pPr algn="ctr">
              <a:buNone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2918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ea typeface="+mj-lt"/>
                <a:cs typeface="+mj-lt"/>
              </a:rPr>
              <a:t>R</a:t>
            </a:r>
            <a:r>
              <a:rPr lang="en-US">
                <a:cs typeface="Calibri Light"/>
              </a:rPr>
              <a:t>IGHTS &amp; RESPONSIBILITIES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All staff/volunteers of the MHA have the </a:t>
            </a:r>
            <a:r>
              <a:rPr lang="en-US" b="1"/>
              <a:t>responsibility</a:t>
            </a:r>
            <a:r>
              <a:rPr lang="en-US"/>
              <a:t> to: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Treat all individuals respectfully and equitably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Ensure safe, equitable and inclusive environments and procedures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Protect the rights of individuals to define &amp; express their gender identity without fear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Refer to others by their self-identified name/pronoun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Ensure individuals are able to safely and equitably access gender-segregated spaces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Work together with players to accommodate code-related needs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Ensure players’ private information is kept confidential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25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ea typeface="+mj-lt"/>
                <a:cs typeface="+mj-lt"/>
              </a:rPr>
              <a:t>R</a:t>
            </a:r>
            <a:r>
              <a:rPr lang="en-US">
                <a:cs typeface="Calibri Light"/>
              </a:rPr>
              <a:t>IGHTS &amp; RESPONSIBILITIES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Players have the </a:t>
            </a:r>
            <a:r>
              <a:rPr lang="en-US" b="1"/>
              <a:t>responsibility</a:t>
            </a:r>
            <a:r>
              <a:rPr lang="en-US"/>
              <a:t> to: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Treat all others including other players, parents/guardians and staff and volunteers of the MHA with respect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Ask for assistance and support to the best of their ability from the MHA when experiencing discrimination or when requiring a related accommodation.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Work together with the MHA to find appropriate accommodations to meet code-related needs.</a:t>
            </a:r>
          </a:p>
        </p:txBody>
      </p:sp>
    </p:spTree>
    <p:extLst>
      <p:ext uri="{BB962C8B-B14F-4D97-AF65-F5344CB8AC3E}">
        <p14:creationId xmlns:p14="http://schemas.microsoft.com/office/powerpoint/2010/main" val="1976571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D1B6BD-CFFB-44F2-8FE2-724650046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/>
              <a:t>ACCOMMODATIONS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9B0FCE-05B0-4D8D-BD35-1A0D15D92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/>
              <a:t>Special arrangements are called “accommodations”.</a:t>
            </a:r>
            <a:r>
              <a:rPr lang="en-CA" b="1"/>
              <a:t> </a:t>
            </a:r>
            <a:r>
              <a:rPr lang="en-CA"/>
              <a:t>Accommodations create opportunities for people to do their job, participate in an activity or access a service they would not have been able to otherwise. Someone’s need for an accommodation may be related to a protected code ground. </a:t>
            </a:r>
          </a:p>
          <a:p>
            <a:r>
              <a:rPr lang="en-CA"/>
              <a:t>A person who is deaf, for example, may require a sign language interpreter as an accommodation to help them do part of their job.</a:t>
            </a:r>
            <a:r>
              <a:rPr lang="en-CA" b="1"/>
              <a:t> </a:t>
            </a:r>
            <a:r>
              <a:rPr lang="en-CA"/>
              <a:t>In hockey, a person may have a need for extra privacy when changing before and after playing.</a:t>
            </a:r>
            <a:r>
              <a:rPr lang="en-CA" b="1"/>
              <a:t> </a:t>
            </a:r>
            <a:r>
              <a:rPr lang="en-CA"/>
              <a:t>This need may be related to gender identity, gender expression or to other code grounds such as disability or religion. </a:t>
            </a:r>
          </a:p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9858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88437C82BCF54ABB5DD53C03128C42" ma:contentTypeVersion="2" ma:contentTypeDescription="Create a new document." ma:contentTypeScope="" ma:versionID="4d43c5a3e4a8ab6715959bba4275c594">
  <xsd:schema xmlns:xsd="http://www.w3.org/2001/XMLSchema" xmlns:xs="http://www.w3.org/2001/XMLSchema" xmlns:p="http://schemas.microsoft.com/office/2006/metadata/properties" xmlns:ns2="8dce76c3-2c08-465f-b330-1a3462cf42f6" targetNamespace="http://schemas.microsoft.com/office/2006/metadata/properties" ma:root="true" ma:fieldsID="7d6b984b0c4469256abb1b35fff153d9" ns2:_="">
    <xsd:import namespace="8dce76c3-2c08-465f-b330-1a3462cf42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ce76c3-2c08-465f-b330-1a3462cf42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4DE4C4-8BC5-4320-925E-3CDCAB97AD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45B42D-E890-4428-B985-59161AD3CC05}">
  <ds:schemaRefs>
    <ds:schemaRef ds:uri="8dce76c3-2c08-465f-b330-1a3462cf42f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C9BACF8-7519-4317-82ED-1FDF64D49DA6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http://www.w3.org/XML/1998/namespace"/>
    <ds:schemaRef ds:uri="8dce76c3-2c08-465f-b330-1a3462cf42f6"/>
    <ds:schemaRef ds:uri="http://purl.org/dc/dcmitype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696</Words>
  <Application>Microsoft Office PowerPoint</Application>
  <PresentationFormat>Widescreen</PresentationFormat>
  <Paragraphs>68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PARENT AND PLAYER</vt:lpstr>
      <vt:lpstr>AGENDA</vt:lpstr>
      <vt:lpstr>INCLUSIVENESS &amp; RESPECT</vt:lpstr>
      <vt:lpstr>PROPER LANGUAGE</vt:lpstr>
      <vt:lpstr>RIGHTS &amp; RESPONSIBILITIES</vt:lpstr>
      <vt:lpstr>RIGHTS &amp; RESPONSIBILITIES</vt:lpstr>
      <vt:lpstr>RIGHTS &amp; RESPONSIBILITIES</vt:lpstr>
      <vt:lpstr>RIGHTS &amp; RESPONSIBILITIES</vt:lpstr>
      <vt:lpstr>ACCOMMODATIONS</vt:lpstr>
      <vt:lpstr>ACCOMMODATIONS</vt:lpstr>
      <vt:lpstr>ACCOMMODATIONS</vt:lpstr>
      <vt:lpstr>CONFIDENTIALITY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Discussing Anti-Discrimination related to Gender Identity &amp; Gender Expression</dc:title>
  <dc:creator>Sue Campbell</dc:creator>
  <cp:lastModifiedBy>Tony Martindale</cp:lastModifiedBy>
  <cp:revision>12</cp:revision>
  <dcterms:modified xsi:type="dcterms:W3CDTF">2018-08-27T14:44:38Z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0x0101001E88437C82BCF54ABB5DD53C03128C42</vt:lpwstr>
  </property>
</Properties>
</file>